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6" r:id="rId2"/>
  </p:sldMasterIdLst>
  <p:notesMasterIdLst>
    <p:notesMasterId r:id="rId9"/>
  </p:notesMasterIdLst>
  <p:sldIdLst>
    <p:sldId id="272" r:id="rId3"/>
    <p:sldId id="257" r:id="rId4"/>
    <p:sldId id="258" r:id="rId5"/>
    <p:sldId id="267" r:id="rId6"/>
    <p:sldId id="269" r:id="rId7"/>
    <p:sldId id="270" r:id="rId8"/>
  </p:sldIdLst>
  <p:sldSz cx="9144000" cy="6480175"/>
  <p:notesSz cx="9874250" cy="6797675"/>
  <p:defaultTextStyle>
    <a:defPPr>
      <a:defRPr lang="en-GB"/>
    </a:defPPr>
    <a:lvl1pPr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1pPr>
    <a:lvl2pPr marL="457200"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2pPr>
    <a:lvl3pPr marL="914400"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3pPr>
    <a:lvl4pPr marL="1371600"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4pPr>
    <a:lvl5pPr marL="1828800"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1" autoAdjust="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04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9874250" cy="67976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9874250" cy="67976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4275138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5592763" y="0"/>
            <a:ext cx="4275137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136900" y="509588"/>
            <a:ext cx="3595688" cy="25479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987425" y="3228975"/>
            <a:ext cx="7894638" cy="305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6456363"/>
            <a:ext cx="427513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5592763" y="6456363"/>
            <a:ext cx="4275137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96D3DF4-7138-4775-9B13-8943E0BAD1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785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1D07E20-7142-46CA-A806-B8BF0C1EB23E}" type="slidenum">
              <a:rPr lang="en-GB"/>
              <a:pPr/>
              <a:t>1</a:t>
            </a:fld>
            <a:endParaRPr lang="en-GB"/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1646238" y="509588"/>
            <a:ext cx="6581775" cy="2549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87425" y="3228975"/>
            <a:ext cx="7897813" cy="305911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8326A03-9AEE-4DCD-BC8F-CEE38253CD6D}" type="slidenum">
              <a:rPr lang="en-GB"/>
              <a:pPr/>
              <a:t>2</a:t>
            </a:fld>
            <a:endParaRPr lang="en-GB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1646238" y="509588"/>
            <a:ext cx="6581775" cy="254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87425" y="3228975"/>
            <a:ext cx="7897813" cy="3059113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B48C570-92FF-40CC-8419-0BB7E239A18E}" type="slidenum">
              <a:rPr lang="en-GB"/>
              <a:pPr/>
              <a:t>3</a:t>
            </a:fld>
            <a:endParaRPr lang="en-GB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646238" y="509588"/>
            <a:ext cx="6581775" cy="254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87425" y="3228975"/>
            <a:ext cx="7897813" cy="305911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E6D2D65-AAA6-456F-AEE6-69CAC3747A2B}" type="slidenum">
              <a:rPr lang="en-GB"/>
              <a:pPr/>
              <a:t>4</a:t>
            </a:fld>
            <a:endParaRPr lang="en-GB"/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1646238" y="509588"/>
            <a:ext cx="6581775" cy="254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87425" y="3228975"/>
            <a:ext cx="7897813" cy="305911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781D0FB-0C90-4134-82B7-F75028DEFCCD}" type="slidenum">
              <a:rPr lang="en-GB"/>
              <a:pPr/>
              <a:t>5</a:t>
            </a:fld>
            <a:endParaRPr lang="en-GB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646238" y="509588"/>
            <a:ext cx="6581775" cy="254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87425" y="3228975"/>
            <a:ext cx="7897813" cy="305911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2950"/>
            <a:ext cx="7772400" cy="13890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71888"/>
            <a:ext cx="6400800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BF204-7CF1-4BD6-B804-1B64B6DA79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01137-169E-4903-80BC-1AF1AD2257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0713" y="77788"/>
            <a:ext cx="1941512" cy="5680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7788"/>
            <a:ext cx="5675313" cy="5680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F721-F7A4-40A1-97E4-2282F8CCA7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473825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9320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887538"/>
            <a:ext cx="7086600" cy="135255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320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671888"/>
            <a:ext cx="6400800" cy="16557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5903913"/>
            <a:ext cx="2895600" cy="431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41C8BD-100B-4FF3-9840-D1B8D968C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578D0-9D33-46A3-9EA1-9E85FA7E6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64013"/>
            <a:ext cx="777240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46375"/>
            <a:ext cx="777240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4E82A-1A48-4223-A872-E4E7AD7B5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871663"/>
            <a:ext cx="3695700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871663"/>
            <a:ext cx="3695700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C50D1-351A-4AA5-A5CC-1CB561FA1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8229600" cy="10810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50975"/>
            <a:ext cx="4040188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5813"/>
            <a:ext cx="4040188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50975"/>
            <a:ext cx="4041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5813"/>
            <a:ext cx="4041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C52EA-86A5-49AB-BA9C-36AB0D51E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125FA-2CEE-45E8-999E-ADB590324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415C-169C-4E8B-A888-939BC6C6D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30083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58763"/>
            <a:ext cx="5111750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55725"/>
            <a:ext cx="30083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1E029-FBA3-44AE-8995-3763B1195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60F21-75CB-497D-8DDB-E3EC0FA431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535488"/>
            <a:ext cx="5486400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79438"/>
            <a:ext cx="5486400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72063"/>
            <a:ext cx="5486400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B5A87-6E96-44DF-A227-43E6D4997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1F0F0-6AF0-4774-B661-BD983DA97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287338"/>
            <a:ext cx="1885950" cy="5472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287338"/>
            <a:ext cx="5505450" cy="5472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F1E62-19BE-49E9-B2C9-8DD2A041C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64013"/>
            <a:ext cx="777240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46375"/>
            <a:ext cx="777240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55E00-6F4E-4E4D-BCB0-4063F76CCA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511300"/>
            <a:ext cx="3808413" cy="424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1511300"/>
            <a:ext cx="3808412" cy="424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0781B-BFAE-4C7C-996D-76D79B538A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8229600" cy="10810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50975"/>
            <a:ext cx="4040188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5813"/>
            <a:ext cx="4040188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50975"/>
            <a:ext cx="4041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5813"/>
            <a:ext cx="4041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00DE0-5E33-4B95-B2D1-AD2CA66E92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D5F2E-F307-4B0B-9EB7-192B6A0D9A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2AF6C-34A7-49EA-9019-4CB2BBF9F4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30083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58763"/>
            <a:ext cx="5111750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55725"/>
            <a:ext cx="30083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33D8F-CB9B-4324-BA79-36368F22EB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535488"/>
            <a:ext cx="5486400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79438"/>
            <a:ext cx="5486400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72063"/>
            <a:ext cx="5486400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3685D-62F3-4F76-AEF1-0EFED77595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68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>
            <a:lum bright="-2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488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77788"/>
            <a:ext cx="6397625" cy="1352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511300"/>
            <a:ext cx="7769225" cy="4246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1143000" y="6048375"/>
            <a:ext cx="1901825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ts val="875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581400" y="6048375"/>
            <a:ext cx="2892425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ts val="875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048375"/>
            <a:ext cx="1901825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ts val="875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fld id="{75F64637-8D09-49E1-88E6-25450D02E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5pPr>
      <a:lvl6pPr marL="4572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6pPr>
      <a:lvl7pPr marL="9144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7pPr>
      <a:lvl8pPr marL="1371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8pPr>
      <a:lvl9pPr marL="18288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9pPr>
    </p:titleStyle>
    <p:bodyStyle>
      <a:lvl1pPr marL="339725" indent="-339725" algn="l" defTabSz="449263" rtl="0" eaLnBrk="0" fontAlgn="base" hangingPunct="0">
        <a:lnSpc>
          <a:spcPct val="102000"/>
        </a:lnSpc>
        <a:spcBef>
          <a:spcPts val="800"/>
        </a:spcBef>
        <a:spcAft>
          <a:spcPct val="0"/>
        </a:spcAft>
        <a:buClr>
          <a:srgbClr val="FF9900"/>
        </a:buClr>
        <a:buSzPct val="75000"/>
        <a:buFont typeface="Monotype Sorts" charset="2"/>
        <a:buChar char="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lnSpc>
          <a:spcPct val="102000"/>
        </a:lnSpc>
        <a:spcBef>
          <a:spcPts val="700"/>
        </a:spcBef>
        <a:spcAft>
          <a:spcPct val="0"/>
        </a:spcAft>
        <a:buClr>
          <a:srgbClr val="FF9900"/>
        </a:buClr>
        <a:buSzPct val="100000"/>
        <a:buFont typeface="Tahoma" pitchFamily="34" charset="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ts val="600"/>
        </a:spcBef>
        <a:spcAft>
          <a:spcPct val="0"/>
        </a:spcAft>
        <a:buClr>
          <a:srgbClr val="FF9900"/>
        </a:buClr>
        <a:buSzPct val="60000"/>
        <a:buFont typeface="Monotype Sorts" charset="2"/>
        <a:buChar char="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100000"/>
        <a:buFont typeface="Tahoma" pitchFamily="34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6350"/>
            <a:ext cx="9140825" cy="6473825"/>
            <a:chOff x="0" y="4"/>
            <a:chExt cx="5758" cy="4316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16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9216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6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6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6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9217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87338"/>
            <a:ext cx="754380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7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871663"/>
            <a:ext cx="754380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17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5903913"/>
            <a:ext cx="1905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1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7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5903913"/>
            <a:ext cx="2895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buClrTx/>
              <a:buSzTx/>
              <a:buFontTx/>
              <a:buNone/>
              <a:defRPr sz="1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7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5903913"/>
            <a:ext cx="1905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Tx/>
              <a:buSzTx/>
              <a:buFontTx/>
              <a:buNone/>
              <a:defRPr sz="1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25F4DB8-F4E7-4D55-A154-593AB309D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5" Type="http://schemas.openxmlformats.org/officeDocument/2006/relationships/image" Target="../media/image7.png"/><Relationship Id="rId4" Type="http://schemas.openxmlformats.org/officeDocument/2006/relationships/hyperlink" Target="http://www.islux.lu/index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wmf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043608" y="719807"/>
            <a:ext cx="6716092" cy="2501231"/>
          </a:xfrm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Welcome to Grade 1 2012/2013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2952054"/>
            <a:ext cx="9144000" cy="761923"/>
          </a:xfrm>
        </p:spPr>
        <p:txBody>
          <a:bodyPr lIns="0" tIns="0" rIns="0" bIns="0" anchor="ctr"/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4000" b="1" dirty="0" smtClean="0">
              <a:solidFill>
                <a:srgbClr val="00B050"/>
              </a:solidFill>
              <a:effectLst/>
              <a:latin typeface="Maiandra GD" pitchFamily="34" charset="0"/>
            </a:endParaRP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4000" b="1" dirty="0">
              <a:solidFill>
                <a:srgbClr val="00B050"/>
              </a:solidFill>
              <a:effectLst/>
              <a:latin typeface="Maiandra GD" pitchFamily="34" charset="0"/>
            </a:endParaRP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err="1" smtClean="0">
                <a:solidFill>
                  <a:srgbClr val="00B050"/>
                </a:solidFill>
                <a:effectLst/>
                <a:latin typeface="Maiandra GD" pitchFamily="34" charset="0"/>
              </a:rPr>
              <a:t>Mrs.</a:t>
            </a:r>
            <a:r>
              <a:rPr lang="en-GB" sz="2400" b="1" dirty="0" smtClean="0">
                <a:solidFill>
                  <a:srgbClr val="00B050"/>
                </a:solidFill>
                <a:effectLst/>
                <a:latin typeface="Maiandra GD" pitchFamily="34" charset="0"/>
              </a:rPr>
              <a:t> Featherstone and </a:t>
            </a:r>
            <a:r>
              <a:rPr lang="en-GB" sz="2400" b="1" dirty="0" err="1" smtClean="0">
                <a:solidFill>
                  <a:srgbClr val="00B050"/>
                </a:solidFill>
                <a:effectLst/>
                <a:latin typeface="Maiandra GD" pitchFamily="34" charset="0"/>
              </a:rPr>
              <a:t>Mrs.</a:t>
            </a:r>
            <a:r>
              <a:rPr lang="en-GB" sz="2400" b="1" dirty="0" smtClean="0">
                <a:solidFill>
                  <a:srgbClr val="00B050"/>
                </a:solidFill>
                <a:effectLst/>
                <a:latin typeface="Maiandra GD" pitchFamily="34" charset="0"/>
              </a:rPr>
              <a:t> O’Neill</a:t>
            </a: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>
                <a:solidFill>
                  <a:srgbClr val="00B050"/>
                </a:solidFill>
                <a:effectLst/>
                <a:latin typeface="Maiandra GD" pitchFamily="34" charset="0"/>
              </a:rPr>
              <a:t>a</a:t>
            </a:r>
            <a:r>
              <a:rPr lang="en-GB" sz="2400" b="1" dirty="0" smtClean="0">
                <a:solidFill>
                  <a:srgbClr val="00B050"/>
                </a:solidFill>
                <a:effectLst/>
                <a:latin typeface="Maiandra GD" pitchFamily="34" charset="0"/>
              </a:rPr>
              <a:t>nd </a:t>
            </a:r>
            <a:r>
              <a:rPr lang="en-GB" sz="2400" b="1" dirty="0" err="1" smtClean="0">
                <a:solidFill>
                  <a:srgbClr val="00B050"/>
                </a:solidFill>
                <a:effectLst/>
                <a:latin typeface="Maiandra GD" pitchFamily="34" charset="0"/>
              </a:rPr>
              <a:t>Mrs.</a:t>
            </a:r>
            <a:r>
              <a:rPr lang="en-GB" sz="2400" b="1" dirty="0" smtClean="0">
                <a:solidFill>
                  <a:srgbClr val="00B050"/>
                </a:solidFill>
                <a:effectLst/>
                <a:latin typeface="Maiandra GD" pitchFamily="34" charset="0"/>
              </a:rPr>
              <a:t> Moran </a:t>
            </a: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4000" b="1" dirty="0">
              <a:solidFill>
                <a:srgbClr val="00B050"/>
              </a:solidFill>
              <a:effectLst/>
              <a:latin typeface="Maiandra GD" pitchFamily="34" charset="0"/>
            </a:endParaRP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4000" b="1" dirty="0" smtClean="0">
              <a:solidFill>
                <a:srgbClr val="00B050"/>
              </a:solidFill>
              <a:effectLst/>
              <a:latin typeface="Maiandra GD" pitchFamily="34" charset="0"/>
            </a:endParaRP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4000" b="1" dirty="0">
              <a:solidFill>
                <a:srgbClr val="00B050"/>
              </a:solidFill>
              <a:effectLst/>
              <a:latin typeface="Maiandra GD" pitchFamily="34" charset="0"/>
            </a:endParaRP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4000" b="1" dirty="0" smtClean="0">
              <a:solidFill>
                <a:srgbClr val="00B050"/>
              </a:solidFill>
              <a:effectLst/>
              <a:latin typeface="Maiandra GD" pitchFamily="34" charset="0"/>
            </a:endParaRP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4000" b="1" dirty="0" smtClean="0">
              <a:solidFill>
                <a:srgbClr val="00B050"/>
              </a:solidFill>
              <a:effectLst/>
              <a:latin typeface="Maiandra GD" pitchFamily="34" charset="0"/>
            </a:endParaRP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800" b="1" dirty="0" smtClean="0">
                <a:solidFill>
                  <a:srgbClr val="00B050"/>
                </a:solidFill>
                <a:effectLst/>
                <a:latin typeface="Maiandra GD" pitchFamily="34" charset="0"/>
              </a:rPr>
              <a:t>Thank you to our marvellous Room Parents:</a:t>
            </a: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800" b="1" dirty="0" smtClean="0">
                <a:solidFill>
                  <a:srgbClr val="00B050"/>
                </a:solidFill>
                <a:effectLst/>
                <a:latin typeface="Maiandra GD" pitchFamily="34" charset="0"/>
              </a:rPr>
              <a:t>Mrs </a:t>
            </a:r>
            <a:r>
              <a:rPr lang="en-GB" sz="2800" b="1" dirty="0" err="1" smtClean="0">
                <a:solidFill>
                  <a:srgbClr val="00B050"/>
                </a:solidFill>
                <a:effectLst/>
                <a:latin typeface="Maiandra GD" pitchFamily="34" charset="0"/>
              </a:rPr>
              <a:t>Tham</a:t>
            </a:r>
            <a:r>
              <a:rPr lang="en-GB" sz="2800" b="1" dirty="0" smtClean="0">
                <a:solidFill>
                  <a:srgbClr val="00B050"/>
                </a:solidFill>
                <a:effectLst/>
                <a:latin typeface="Maiandra GD" pitchFamily="34" charset="0"/>
              </a:rPr>
              <a:t> and Mrs Curran.</a:t>
            </a: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4000" b="1" dirty="0">
              <a:solidFill>
                <a:srgbClr val="00B050"/>
              </a:solidFill>
              <a:effectLst/>
              <a:latin typeface="Maiandra GD" pitchFamily="34" charset="0"/>
            </a:endParaRPr>
          </a:p>
          <a:p>
            <a:pPr algn="ctr"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4000" b="1" dirty="0" smtClean="0">
                <a:solidFill>
                  <a:srgbClr val="00B050"/>
                </a:solidFill>
                <a:effectLst/>
                <a:latin typeface="Maiandra GD" pitchFamily="34" charset="0"/>
              </a:rPr>
              <a:t>          </a:t>
            </a:r>
          </a:p>
          <a:p>
            <a:pPr eaLnBrk="1" hangingPunct="1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smtClean="0">
                <a:solidFill>
                  <a:schemeClr val="folHlink"/>
                </a:solidFill>
                <a:latin typeface="Maiandra GD" pitchFamily="34" charset="0"/>
              </a:rPr>
              <a:t>                        </a:t>
            </a:r>
            <a:endParaRPr lang="en-US" sz="2400" b="1" dirty="0" smtClean="0">
              <a:solidFill>
                <a:schemeClr val="folHlink"/>
              </a:solidFill>
              <a:latin typeface="Maiandra GD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520007"/>
            <a:ext cx="1738486" cy="181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546377"/>
            <a:ext cx="1584176" cy="1898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08039"/>
            <a:ext cx="1507679" cy="181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73427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900113" y="-307975"/>
            <a:ext cx="7848600" cy="1839913"/>
          </a:xfrm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Routines/Expectations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368425"/>
            <a:ext cx="7777163" cy="4098925"/>
          </a:xfrm>
        </p:spPr>
        <p:txBody>
          <a:bodyPr lIns="0" tIns="0" rIns="0" bIns="0" anchor="ctr"/>
          <a:lstStyle/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Before school drop off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After school pick-up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Lunch ; snack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Playground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PE; library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Field trips; chaperones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Code of conduct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Meeting with parents; methods of communication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Parent/teacher conferences </a:t>
            </a:r>
            <a:r>
              <a:rPr lang="en-GB" sz="1600" b="1" dirty="0" smtClean="0">
                <a:effectLst/>
                <a:latin typeface="Comic Sans MS" pitchFamily="66" charset="0"/>
              </a:rPr>
              <a:t>12</a:t>
            </a:r>
            <a:r>
              <a:rPr lang="en-GB" sz="1600" b="1" baseline="30000" dirty="0" smtClean="0">
                <a:effectLst/>
                <a:latin typeface="Comic Sans MS" pitchFamily="66" charset="0"/>
              </a:rPr>
              <a:t>t </a:t>
            </a:r>
            <a:r>
              <a:rPr lang="en-GB" sz="1600" b="1" baseline="30000" dirty="0" smtClean="0">
                <a:effectLst/>
                <a:latin typeface="Comic Sans MS" pitchFamily="66" charset="0"/>
              </a:rPr>
              <a:t>h</a:t>
            </a:r>
            <a:r>
              <a:rPr lang="en-GB" sz="1600" b="1" dirty="0" smtClean="0">
                <a:effectLst/>
                <a:latin typeface="Comic Sans MS" pitchFamily="66" charset="0"/>
              </a:rPr>
              <a:t> October &amp; </a:t>
            </a:r>
            <a:r>
              <a:rPr lang="en-GB" sz="1600" b="1" dirty="0" smtClean="0">
                <a:effectLst/>
                <a:latin typeface="Comic Sans MS" pitchFamily="66" charset="0"/>
              </a:rPr>
              <a:t>Student Led Conferences 15</a:t>
            </a:r>
            <a:r>
              <a:rPr lang="en-GB" sz="1600" b="1" baseline="30000" dirty="0" smtClean="0">
                <a:effectLst/>
                <a:latin typeface="Comic Sans MS" pitchFamily="66" charset="0"/>
              </a:rPr>
              <a:t>th</a:t>
            </a:r>
            <a:r>
              <a:rPr lang="en-GB" sz="1600" b="1" dirty="0" smtClean="0">
                <a:effectLst/>
                <a:latin typeface="Comic Sans MS" pitchFamily="66" charset="0"/>
              </a:rPr>
              <a:t> March; report </a:t>
            </a:r>
            <a:r>
              <a:rPr lang="en-GB" sz="1600" b="1" dirty="0" smtClean="0">
                <a:effectLst/>
                <a:latin typeface="Comic Sans MS" pitchFamily="66" charset="0"/>
              </a:rPr>
              <a:t>cards  Feb &amp;  June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1600" dirty="0" smtClean="0"/>
          </a:p>
        </p:txBody>
      </p:sp>
      <p:pic>
        <p:nvPicPr>
          <p:cNvPr id="5124" name="Picture 6" descr="MCj033411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4608513"/>
            <a:ext cx="13208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12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128"/>
          <p:cNvSpPr>
            <a:spLocks noChangeArrowheads="1"/>
          </p:cNvSpPr>
          <p:nvPr/>
        </p:nvSpPr>
        <p:spPr bwMode="auto">
          <a:xfrm>
            <a:off x="-358775" y="39688"/>
            <a:ext cx="6873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47" name="Rectangle 3822"/>
          <p:cNvSpPr>
            <a:spLocks noChangeArrowheads="1"/>
          </p:cNvSpPr>
          <p:nvPr/>
        </p:nvSpPr>
        <p:spPr bwMode="auto">
          <a:xfrm>
            <a:off x="-358775" y="6788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148" name="Text Box 3827"/>
          <p:cNvSpPr txBox="1">
            <a:spLocks noChangeArrowheads="1"/>
          </p:cNvSpPr>
          <p:nvPr/>
        </p:nvSpPr>
        <p:spPr bwMode="auto">
          <a:xfrm>
            <a:off x="0" y="811195"/>
            <a:ext cx="91440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800" b="1" dirty="0">
                <a:latin typeface="Arial" charset="0"/>
              </a:rPr>
              <a:t>Grade 1F </a:t>
            </a:r>
            <a:r>
              <a:rPr lang="en-US" sz="1800" b="1" dirty="0" smtClean="0">
                <a:latin typeface="Arial" charset="0"/>
              </a:rPr>
              <a:t>2009- 2010Schedule </a:t>
            </a:r>
            <a:r>
              <a:rPr lang="en-US" sz="1800" b="1" dirty="0">
                <a:latin typeface="Arial" charset="0"/>
              </a:rPr>
              <a:t>– </a:t>
            </a:r>
            <a:r>
              <a:rPr lang="en-US" sz="1800" b="1" dirty="0" err="1">
                <a:latin typeface="Arial" charset="0"/>
              </a:rPr>
              <a:t>Belynda</a:t>
            </a:r>
            <a:r>
              <a:rPr lang="en-US" sz="1800" b="1" dirty="0">
                <a:latin typeface="Arial" charset="0"/>
              </a:rPr>
              <a:t> Featherstone/</a:t>
            </a:r>
            <a:r>
              <a:rPr lang="en-US" sz="1800" b="1" dirty="0" err="1">
                <a:latin typeface="Arial" charset="0"/>
              </a:rPr>
              <a:t>Manon</a:t>
            </a:r>
            <a:r>
              <a:rPr lang="en-US" sz="1800" b="1" dirty="0">
                <a:latin typeface="Arial" charset="0"/>
              </a:rPr>
              <a:t> </a:t>
            </a:r>
            <a:r>
              <a:rPr lang="en-US" sz="1800" b="1" dirty="0" smtClean="0">
                <a:latin typeface="Arial" charset="0"/>
              </a:rPr>
              <a:t> Schlegel</a:t>
            </a:r>
            <a:endParaRPr lang="en-US" dirty="0"/>
          </a:p>
        </p:txBody>
      </p:sp>
      <p:pic>
        <p:nvPicPr>
          <p:cNvPr id="12" name="Picture 11" descr="hompag_r1_c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3145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920548"/>
              </p:ext>
            </p:extLst>
          </p:nvPr>
        </p:nvGraphicFramePr>
        <p:xfrm>
          <a:off x="304800" y="339725"/>
          <a:ext cx="8534400" cy="580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6" imgW="8534400" imgH="5800825" progId="Excel.Sheet.8">
                  <p:embed/>
                </p:oleObj>
              </mc:Choice>
              <mc:Fallback>
                <p:oleObj name="Worksheet" r:id="rId6" imgW="8534400" imgH="580082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4800" y="339725"/>
                        <a:ext cx="8534400" cy="580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508000" y="339725"/>
            <a:ext cx="8132763" cy="850900"/>
          </a:xfrm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mtClean="0">
                <a:solidFill>
                  <a:schemeClr val="folHlink"/>
                </a:solidFill>
              </a:rPr>
              <a:t>Homework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516063"/>
            <a:ext cx="8229600" cy="4276725"/>
          </a:xfrm>
        </p:spPr>
        <p:txBody>
          <a:bodyPr lIns="0" tIns="0" rIns="0" bIns="0" anchor="ctr"/>
          <a:lstStyle/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15 - 20 </a:t>
            </a:r>
            <a:r>
              <a:rPr lang="en-GB" sz="2400" b="1" dirty="0" err="1" smtClean="0">
                <a:effectLst/>
              </a:rPr>
              <a:t>mins</a:t>
            </a:r>
            <a:r>
              <a:rPr lang="en-GB" sz="2400" b="1" dirty="0" smtClean="0">
                <a:effectLst/>
              </a:rPr>
              <a:t> daily 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Opportunity for students to share what they are doing </a:t>
            </a:r>
            <a:r>
              <a:rPr lang="en-GB" sz="2400" b="1" dirty="0" smtClean="0">
                <a:effectLst/>
              </a:rPr>
              <a:t>during school time with parents. </a:t>
            </a:r>
            <a:r>
              <a:rPr lang="en-GB" sz="2400" b="1" dirty="0" smtClean="0">
                <a:effectLst/>
              </a:rPr>
              <a:t>These will include : Time to Talk, Maths games and vocabulary for Units of Learning and Pathfinders. 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Homework activities posted on the wiki page weekly at  </a:t>
            </a:r>
            <a:r>
              <a:rPr lang="en-GB" sz="2400" b="1" dirty="0">
                <a:effectLst/>
              </a:rPr>
              <a:t>http://mail.islux.lu/lower school libraries/Wiki pathfinders/Grade One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Low pressure; no stress 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The priority is the reading!</a:t>
            </a:r>
          </a:p>
          <a:p>
            <a:pPr eaLnBrk="1" hangingPunct="1">
              <a:lnSpc>
                <a:spcPct val="101000"/>
              </a:lnSpc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2400" dirty="0" smtClean="0"/>
          </a:p>
        </p:txBody>
      </p:sp>
      <p:pic>
        <p:nvPicPr>
          <p:cNvPr id="15364" name="Picture 4" descr="MCj039749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647799"/>
            <a:ext cx="1825625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MCj0398161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8853" y="4536231"/>
            <a:ext cx="1307363" cy="118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868363" y="-144463"/>
            <a:ext cx="7772400" cy="1357313"/>
          </a:xfrm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folHlink"/>
                </a:solidFill>
              </a:rPr>
              <a:t>More Information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516063"/>
            <a:ext cx="8229600" cy="4276725"/>
          </a:xfrm>
        </p:spPr>
        <p:txBody>
          <a:bodyPr lIns="0" tIns="0" rIns="0" bIns="0" anchor="ctr"/>
          <a:lstStyle/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Come and talk if you have a concern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PE shoes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All students on the playground in the morning – line up and come in together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Homework folders to be returned daily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Permission slips essential if child is to be picked up by someone other than usual person.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Birthdays: Welcome to bring treats to share. </a:t>
            </a:r>
            <a:r>
              <a:rPr lang="en-GB" sz="1800" b="1" dirty="0" smtClean="0">
                <a:solidFill>
                  <a:srgbClr val="FF0000"/>
                </a:solidFill>
                <a:effectLst/>
              </a:rPr>
              <a:t>PEANUT AWARENESS ESSENTIAL</a:t>
            </a:r>
            <a:r>
              <a:rPr lang="en-GB" sz="1800" b="1" dirty="0" smtClean="0">
                <a:effectLst/>
              </a:rPr>
              <a:t>. Invitations to be sent by mail if not everyone in the class is to be invited. 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Let office know if your child is late (after 8:45)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Email Mrs Eaton (</a:t>
            </a:r>
            <a:r>
              <a:rPr lang="en-GB" sz="1800" b="1" dirty="0" err="1" smtClean="0">
                <a:effectLst/>
              </a:rPr>
              <a:t>reaton@islux.lu</a:t>
            </a:r>
            <a:r>
              <a:rPr lang="en-GB" sz="1800" b="1" dirty="0" smtClean="0">
                <a:effectLst/>
              </a:rPr>
              <a:t>) if your child is absent.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Please provide clothing appropriate for changeable weather conditions. The children will go outside unless it is raining heavily. </a:t>
            </a:r>
          </a:p>
          <a:p>
            <a:pPr eaLnBrk="1" hangingPunct="1">
              <a:lnSpc>
                <a:spcPct val="101000"/>
              </a:lnSpc>
              <a:buSzPct val="45000"/>
              <a:buFont typeface="Symbol" pitchFamily="18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1800" b="1" dirty="0" smtClean="0"/>
          </a:p>
          <a:p>
            <a:pPr eaLnBrk="1" hangingPunct="1">
              <a:lnSpc>
                <a:spcPct val="101000"/>
              </a:lnSpc>
              <a:buSzPct val="45000"/>
              <a:buFont typeface="Symbol" pitchFamily="18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1600" dirty="0" smtClean="0"/>
          </a:p>
        </p:txBody>
      </p:sp>
      <p:pic>
        <p:nvPicPr>
          <p:cNvPr id="17412" name="Picture 4" descr="MCj040412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008063"/>
            <a:ext cx="893763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MCj041061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1963" y="5256213"/>
            <a:ext cx="10620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69225" cy="1352550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mtClean="0">
                <a:solidFill>
                  <a:schemeClr val="folHlink"/>
                </a:solidFill>
              </a:rPr>
              <a:t>Support services and specialist teachers</a:t>
            </a:r>
            <a:r>
              <a:rPr lang="en-GB" smtClean="0"/>
              <a:t> </a:t>
            </a:r>
            <a:endParaRPr 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1613"/>
            <a:ext cx="8264555" cy="4483118"/>
          </a:xfrm>
        </p:spPr>
        <p:txBody>
          <a:bodyPr/>
          <a:lstStyle/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French: Luc </a:t>
            </a:r>
            <a:r>
              <a:rPr lang="en-GB" sz="2400" dirty="0" err="1" smtClean="0"/>
              <a:t>Kouba</a:t>
            </a:r>
            <a:r>
              <a:rPr lang="en-GB" sz="2400" dirty="0" smtClean="0"/>
              <a:t>, Joanne </a:t>
            </a:r>
            <a:r>
              <a:rPr lang="en-GB" sz="2400" dirty="0" err="1" smtClean="0"/>
              <a:t>Cordner</a:t>
            </a:r>
            <a:r>
              <a:rPr lang="en-GB" sz="2400" dirty="0" smtClean="0"/>
              <a:t>, Annie </a:t>
            </a:r>
            <a:r>
              <a:rPr lang="en-GB" sz="2400" dirty="0" err="1" smtClean="0"/>
              <a:t>Vankerkom</a:t>
            </a:r>
            <a:r>
              <a:rPr lang="en-GB" sz="2400" dirty="0" smtClean="0"/>
              <a:t>,</a:t>
            </a:r>
          </a:p>
          <a:p>
            <a:pPr marL="0" indent="0" eaLnBrk="1" hangingPunct="1">
              <a:lnSpc>
                <a:spcPct val="82000"/>
              </a:lnSpc>
              <a:buClr>
                <a:srgbClr val="FF0000"/>
              </a:buClr>
              <a:buSzTx/>
              <a:buNone/>
              <a:defRPr/>
            </a:pPr>
            <a:r>
              <a:rPr lang="en-GB" sz="2400" dirty="0" err="1" smtClean="0"/>
              <a:t>Magali</a:t>
            </a:r>
            <a:r>
              <a:rPr lang="en-GB" sz="2400" dirty="0" smtClean="0"/>
              <a:t> </a:t>
            </a:r>
            <a:r>
              <a:rPr lang="en-GB" sz="2400" dirty="0" err="1" smtClean="0"/>
              <a:t>Brutel</a:t>
            </a:r>
            <a:endParaRPr lang="en-GB" sz="2400" dirty="0" smtClean="0"/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EAL: Katy Moran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Music: </a:t>
            </a:r>
            <a:r>
              <a:rPr lang="en-GB" sz="2400" dirty="0" err="1" smtClean="0"/>
              <a:t>Una</a:t>
            </a:r>
            <a:r>
              <a:rPr lang="en-GB" sz="2400" dirty="0" smtClean="0"/>
              <a:t> Fox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Art: Robert Hall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PE: </a:t>
            </a:r>
            <a:r>
              <a:rPr lang="en-GB" sz="2400" dirty="0" err="1" smtClean="0"/>
              <a:t>Walkiria</a:t>
            </a:r>
            <a:r>
              <a:rPr lang="en-GB" sz="2400" dirty="0" smtClean="0"/>
              <a:t> Reis, Ana Paula </a:t>
            </a:r>
            <a:r>
              <a:rPr lang="en-GB" sz="2400" dirty="0" err="1" smtClean="0"/>
              <a:t>Fulco</a:t>
            </a:r>
            <a:r>
              <a:rPr lang="en-GB" sz="2400" dirty="0" smtClean="0"/>
              <a:t> and Kevin </a:t>
            </a:r>
            <a:r>
              <a:rPr lang="en-GB" sz="2400" dirty="0" err="1" smtClean="0"/>
              <a:t>Ayow</a:t>
            </a:r>
            <a:endParaRPr lang="en-GB" sz="2400" dirty="0" smtClean="0"/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Library: Helen </a:t>
            </a:r>
            <a:r>
              <a:rPr lang="en-GB" sz="2400" dirty="0" err="1" smtClean="0"/>
              <a:t>Hagemann</a:t>
            </a:r>
            <a:r>
              <a:rPr lang="en-GB" sz="2400" dirty="0" smtClean="0"/>
              <a:t> and Frances </a:t>
            </a:r>
            <a:r>
              <a:rPr lang="en-GB" sz="2400" dirty="0" err="1" smtClean="0"/>
              <a:t>VanZelfde</a:t>
            </a:r>
            <a:endParaRPr lang="en-GB" sz="2400" dirty="0" smtClean="0"/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School Nurse: Mrs Eaton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Learning Support and Reading Support: </a:t>
            </a:r>
            <a:r>
              <a:rPr lang="en-GB" sz="2400" dirty="0" err="1" smtClean="0"/>
              <a:t>Darann</a:t>
            </a:r>
            <a:r>
              <a:rPr lang="en-GB" sz="2400" dirty="0" smtClean="0"/>
              <a:t> Smith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School Counsellor: Kathleen </a:t>
            </a:r>
            <a:r>
              <a:rPr lang="en-GB" sz="2400" dirty="0" err="1" smtClean="0"/>
              <a:t>Rennan</a:t>
            </a:r>
            <a:endParaRPr lang="en-GB" sz="2400" dirty="0" smtClean="0"/>
          </a:p>
          <a:p>
            <a:pPr eaLnBrk="1" hangingPunct="1">
              <a:lnSpc>
                <a:spcPct val="82000"/>
              </a:lnSpc>
              <a:buFontTx/>
              <a:buChar char="•"/>
              <a:defRPr/>
            </a:pPr>
            <a:endParaRPr lang="en-US" sz="2400" dirty="0" smtClean="0"/>
          </a:p>
        </p:txBody>
      </p:sp>
      <p:pic>
        <p:nvPicPr>
          <p:cNvPr id="18436" name="Picture 4" descr="MCj042810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42269"/>
            <a:ext cx="72072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MCj04281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8410" y="4309507"/>
            <a:ext cx="8191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MCj042316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24709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MCj0434756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7059" y="4968874"/>
            <a:ext cx="115093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MCj0432457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29225" y="3101082"/>
            <a:ext cx="867184" cy="61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1" descr="MCj0434403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859460"/>
            <a:ext cx="5270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2" descr="MCj0434881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2592015"/>
            <a:ext cx="86518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350</Words>
  <Application>Microsoft Office PowerPoint</Application>
  <PresentationFormat>Custom</PresentationFormat>
  <Paragraphs>58</Paragraphs>
  <Slides>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Default Design</vt:lpstr>
      <vt:lpstr>Shimmer</vt:lpstr>
      <vt:lpstr>Worksheet</vt:lpstr>
      <vt:lpstr>Welcome to Grade 1 2012/2013</vt:lpstr>
      <vt:lpstr> Routines/Expectations</vt:lpstr>
      <vt:lpstr>PowerPoint Presentation</vt:lpstr>
      <vt:lpstr>Homework</vt:lpstr>
      <vt:lpstr> More Information</vt:lpstr>
      <vt:lpstr>Support services and specialist teachers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Grade 1 2006/2007</dc:title>
  <dc:creator>Featherstone Belynda</dc:creator>
  <cp:lastModifiedBy>Technical Person</cp:lastModifiedBy>
  <cp:revision>103</cp:revision>
  <dcterms:modified xsi:type="dcterms:W3CDTF">2012-09-04T12:48:11Z</dcterms:modified>
</cp:coreProperties>
</file>